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</p:sldMasterIdLst>
  <p:notesMasterIdLst>
    <p:notesMasterId r:id="rId9"/>
  </p:notesMasterIdLst>
  <p:sldIdLst>
    <p:sldId id="261" r:id="rId5"/>
    <p:sldId id="264" r:id="rId6"/>
    <p:sldId id="267" r:id="rId7"/>
    <p:sldId id="268" r:id="rId8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983C35-911D-B9AE-E539-E3EC09B51C06}" name="Emma Lovelock" initials="EL" userId="S::emma.lovelock@compass-group.co.uk::966f3d1e-6354-4aa4-b06b-d286816f74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BB195"/>
    <a:srgbClr val="FBD7BF"/>
    <a:srgbClr val="F9E0E6"/>
    <a:srgbClr val="029978"/>
    <a:srgbClr val="FEE8DA"/>
    <a:srgbClr val="F6E3D4"/>
    <a:srgbClr val="E1E7F5"/>
    <a:srgbClr val="E4EFE9"/>
    <a:srgbClr val="DD5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650" autoAdjust="0"/>
    <p:restoredTop sz="94674"/>
  </p:normalViewPr>
  <p:slideViewPr>
    <p:cSldViewPr snapToGrid="0">
      <p:cViewPr varScale="1">
        <p:scale>
          <a:sx n="31" d="100"/>
          <a:sy n="31" d="100"/>
        </p:scale>
        <p:origin x="116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6219-5296-4365-8C39-B113ECCCC228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19FB-B22E-42CF-B00A-6FA92D9AA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1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08B8-4F60-4ECA-AAE7-824D0B32051B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16C-9ED4-4487-A019-3C409E52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4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6796-E8A6-8645-8930-EDCA28316E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2BC-F92A-064F-976A-75438BCE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6796-E8A6-8645-8930-EDCA28316E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2BC-F92A-064F-976A-75438BCE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0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8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08B8-4F60-4ECA-AAE7-824D0B32051B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16C-9ED4-4487-A019-3C409E52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2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08B8-4F60-4ECA-AAE7-824D0B32051B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16C-9ED4-4487-A019-3C409E52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0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08B8-4F60-4ECA-AAE7-824D0B32051B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16C-9ED4-4487-A019-3C409E52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08B8-4F60-4ECA-AAE7-824D0B32051B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4D16C-9ED4-4487-A019-3C409E52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8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6796-E8A6-8645-8930-EDCA28316E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2BC-F92A-064F-976A-75438BCE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6796-E8A6-8645-8930-EDCA28316E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2BC-F92A-064F-976A-75438BCE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6796-E8A6-8645-8930-EDCA28316E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2BC-F92A-064F-976A-75438BCE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6796-E8A6-8645-8930-EDCA28316E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1A2BC-F92A-064F-976A-75438BCE4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08B8-4F60-4ECA-AAE7-824D0B32051B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D16C-9ED4-4487-A019-3C409E527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6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4AF55-B2EC-4C97-8CF9-867F75BD7E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24382413" cy="13665279"/>
          </a:xfrm>
          <a:prstGeom prst="rect">
            <a:avLst/>
          </a:prstGeom>
          <a:solidFill>
            <a:srgbClr val="029978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82C4F0-1047-D224-3BA6-BD060623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005" y="11661198"/>
            <a:ext cx="4590578" cy="1793194"/>
          </a:xfrm>
          <a:prstGeom prst="rect">
            <a:avLst/>
          </a:prstGeom>
        </p:spPr>
      </p:pic>
      <p:sp>
        <p:nvSpPr>
          <p:cNvPr id="23" name="Freeform 10">
            <a:extLst>
              <a:ext uri="{FF2B5EF4-FFF2-40B4-BE49-F238E27FC236}">
                <a16:creationId xmlns:a16="http://schemas.microsoft.com/office/drawing/2014/main" id="{40400904-724D-838E-C327-6875623D4ADC}"/>
              </a:ext>
            </a:extLst>
          </p:cNvPr>
          <p:cNvSpPr>
            <a:spLocks/>
          </p:cNvSpPr>
          <p:nvPr/>
        </p:nvSpPr>
        <p:spPr>
          <a:xfrm rot="5400000">
            <a:off x="18278445" y="2051289"/>
            <a:ext cx="7330137" cy="4877799"/>
          </a:xfrm>
          <a:custGeom>
            <a:avLst/>
            <a:gdLst/>
            <a:ahLst/>
            <a:cxnLst/>
            <a:rect l="l" t="t" r="r" b="b"/>
            <a:pathLst>
              <a:path w="5119182" h="5412872">
                <a:moveTo>
                  <a:pt x="0" y="0"/>
                </a:moveTo>
                <a:lnTo>
                  <a:pt x="5119182" y="0"/>
                </a:lnTo>
                <a:lnTo>
                  <a:pt x="5119182" y="5412872"/>
                </a:lnTo>
                <a:lnTo>
                  <a:pt x="0" y="5412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181" t="-81019" r="-447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20DF053F-86B8-FACD-78D3-992F315D4A2A}"/>
              </a:ext>
            </a:extLst>
          </p:cNvPr>
          <p:cNvSpPr/>
          <p:nvPr/>
        </p:nvSpPr>
        <p:spPr>
          <a:xfrm rot="-6959782">
            <a:off x="15035713" y="3838882"/>
            <a:ext cx="8418585" cy="7326068"/>
          </a:xfrm>
          <a:custGeom>
            <a:avLst/>
            <a:gdLst/>
            <a:ahLst/>
            <a:cxnLst/>
            <a:rect l="l" t="t" r="r" b="b"/>
            <a:pathLst>
              <a:path w="5926375" h="5071959">
                <a:moveTo>
                  <a:pt x="0" y="0"/>
                </a:moveTo>
                <a:lnTo>
                  <a:pt x="5926375" y="0"/>
                </a:lnTo>
                <a:lnTo>
                  <a:pt x="5926375" y="5071959"/>
                </a:lnTo>
                <a:lnTo>
                  <a:pt x="0" y="50719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2822A-F389-CC60-D841-B3E4A88C7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5315" y="50721"/>
            <a:ext cx="14898702" cy="1371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FF8893-C377-D13C-2E03-F4EDBA2EA165}"/>
              </a:ext>
            </a:extLst>
          </p:cNvPr>
          <p:cNvSpPr txBox="1"/>
          <p:nvPr/>
        </p:nvSpPr>
        <p:spPr>
          <a:xfrm>
            <a:off x="659821" y="418079"/>
            <a:ext cx="2088047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EEDE17"/>
                </a:solidFill>
                <a:latin typeface="Congenial Black" panose="020F0502020204030204" pitchFamily="2" charset="0"/>
              </a:rPr>
              <a:t>SIMPLICITY 3 WEEK MENU</a:t>
            </a:r>
          </a:p>
          <a:p>
            <a:endParaRPr lang="en-GB" sz="4800" dirty="0">
              <a:solidFill>
                <a:schemeClr val="bg1"/>
              </a:solidFill>
              <a:latin typeface="Congenial Black" panose="020F0502020204030204" pitchFamily="2" charset="0"/>
            </a:endParaRPr>
          </a:p>
          <a:p>
            <a:endParaRPr lang="en-GB" sz="4800" dirty="0">
              <a:solidFill>
                <a:schemeClr val="bg1"/>
              </a:solidFill>
              <a:latin typeface="Congenial Black" panose="020F0502020204030204" pitchFamily="2" charset="0"/>
            </a:endParaRPr>
          </a:p>
          <a:p>
            <a:r>
              <a:rPr lang="en-GB" sz="4800" dirty="0">
                <a:solidFill>
                  <a:schemeClr val="bg1"/>
                </a:solidFill>
                <a:latin typeface="Congenial Black" panose="020F0502020204030204" pitchFamily="2" charset="0"/>
              </a:rPr>
              <a:t> 2024 - 2025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5C3B6-5C6C-C779-CEEF-C81C886068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167"/>
          <a:stretch/>
        </p:blipFill>
        <p:spPr>
          <a:xfrm>
            <a:off x="578216" y="4392175"/>
            <a:ext cx="4331214" cy="9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5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24382412" cy="13994978"/>
          </a:xfrm>
          <a:custGeom>
            <a:avLst/>
            <a:gdLst/>
            <a:ahLst/>
            <a:cxnLst/>
            <a:rect l="l" t="t" r="r" b="b"/>
            <a:pathLst>
              <a:path w="18288000" h="11978640">
                <a:moveTo>
                  <a:pt x="0" y="0"/>
                </a:moveTo>
                <a:lnTo>
                  <a:pt x="18288000" y="0"/>
                </a:lnTo>
                <a:lnTo>
                  <a:pt x="18288000" y="11978640"/>
                </a:lnTo>
                <a:lnTo>
                  <a:pt x="0" y="119786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ccc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143BC425-4698-3A03-B72E-6B31DA803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90884"/>
              </p:ext>
            </p:extLst>
          </p:nvPr>
        </p:nvGraphicFramePr>
        <p:xfrm>
          <a:off x="1089026" y="2946099"/>
          <a:ext cx="22204359" cy="84868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03063">
                  <a:extLst>
                    <a:ext uri="{9D8B030D-6E8A-4147-A177-3AD203B41FA5}">
                      <a16:colId xmlns:a16="http://schemas.microsoft.com/office/drawing/2014/main" val="2702597187"/>
                    </a:ext>
                  </a:extLst>
                </a:gridCol>
                <a:gridCol w="4052455">
                  <a:extLst>
                    <a:ext uri="{9D8B030D-6E8A-4147-A177-3AD203B41FA5}">
                      <a16:colId xmlns:a16="http://schemas.microsoft.com/office/drawing/2014/main" val="3617453660"/>
                    </a:ext>
                  </a:extLst>
                </a:gridCol>
                <a:gridCol w="4197927">
                  <a:extLst>
                    <a:ext uri="{9D8B030D-6E8A-4147-A177-3AD203B41FA5}">
                      <a16:colId xmlns:a16="http://schemas.microsoft.com/office/drawing/2014/main" val="127793063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98035666"/>
                    </a:ext>
                  </a:extLst>
                </a:gridCol>
                <a:gridCol w="4229310">
                  <a:extLst>
                    <a:ext uri="{9D8B030D-6E8A-4147-A177-3AD203B41FA5}">
                      <a16:colId xmlns:a16="http://schemas.microsoft.com/office/drawing/2014/main" val="2155528442"/>
                    </a:ext>
                  </a:extLst>
                </a:gridCol>
                <a:gridCol w="4106804">
                  <a:extLst>
                    <a:ext uri="{9D8B030D-6E8A-4147-A177-3AD203B41FA5}">
                      <a16:colId xmlns:a16="http://schemas.microsoft.com/office/drawing/2014/main" val="3192907948"/>
                    </a:ext>
                  </a:extLst>
                </a:gridCol>
              </a:tblGrid>
              <a:tr h="23276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Main Dish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Cheese &amp; Tomato Pizza served with Diced Potatoes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BBQ Chicken served with Rice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Roast Chicken served with Roast Potatoes &amp; Gravy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Beef Burger in a Bun served with Herby Diced Potatoes &amp; Ketchup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Fish Fingers served with Mashed Potatoes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26733"/>
                  </a:ext>
                </a:extLst>
              </a:tr>
              <a:tr h="22679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Vegetarian Dish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Veggie Cowboy Pasta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Macaroni Cheese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Quorn Sausages served with Roast Potatoes &amp; Gravy</a:t>
                      </a:r>
                      <a:endParaRPr lang="en-GB" sz="2800" b="0" kern="1400" dirty="0">
                        <a:solidFill>
                          <a:srgbClr val="000000"/>
                        </a:solidFill>
                        <a:effectLst/>
                        <a:highlight>
                          <a:srgbClr val="0000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Veggie Burger in a Bun served with Herby Diced Potatoes &amp; Ketchup</a:t>
                      </a:r>
                      <a:endParaRPr lang="en-GB" sz="2800" b="0" kern="1400" dirty="0">
                        <a:solidFill>
                          <a:srgbClr val="000000"/>
                        </a:solidFill>
                        <a:effectLst/>
                        <a:highlight>
                          <a:srgbClr val="0000FF"/>
                        </a:highligh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Veggie Dippers served with Mashed Potatoes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33191"/>
                  </a:ext>
                </a:extLst>
              </a:tr>
              <a:tr h="11834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Jacket potato </a:t>
                      </a:r>
                    </a:p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topping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Grated Cheese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Tuna Mayonnaise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Grated Cheese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430091"/>
                  </a:ext>
                </a:extLst>
              </a:tr>
              <a:tr h="12034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Veg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Peas &amp; Sweetcorn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strike="noStrike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Peas </a:t>
                      </a:r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&amp; Carrots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Vegetable Medley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Peas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71559"/>
                  </a:ext>
                </a:extLst>
              </a:tr>
              <a:tr h="1504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Yoghurt &amp; Fresh Fruit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Banana Marble Cake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Jammy Jack Flapjack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Vanilla Sponge served with Custard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Toffee &amp; Apple Muffin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398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8A8CBC-46CB-0A2A-2DBA-C0326AB2D1C7}"/>
              </a:ext>
            </a:extLst>
          </p:cNvPr>
          <p:cNvSpPr txBox="1"/>
          <p:nvPr/>
        </p:nvSpPr>
        <p:spPr>
          <a:xfrm rot="16200000">
            <a:off x="-5297247" y="679277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6BB195"/>
                </a:solidFill>
                <a:latin typeface="Congenial Black" panose="020F0502020204030204" pitchFamily="2" charset="0"/>
              </a:rPr>
              <a:t>AUTUMN/WINTER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1DEC9-89D7-CEF7-FFB8-BC080D565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4322" y="2030558"/>
            <a:ext cx="20617486" cy="801877"/>
          </a:xfrm>
          <a:prstGeom prst="rect">
            <a:avLst/>
          </a:prstGeom>
        </p:spPr>
      </p:pic>
      <p:sp>
        <p:nvSpPr>
          <p:cNvPr id="20" name="Freeform 2">
            <a:extLst>
              <a:ext uri="{FF2B5EF4-FFF2-40B4-BE49-F238E27FC236}">
                <a16:creationId xmlns:a16="http://schemas.microsoft.com/office/drawing/2014/main" id="{B6B15E11-CB55-FF5F-19A1-057668D6C155}"/>
              </a:ext>
            </a:extLst>
          </p:cNvPr>
          <p:cNvSpPr/>
          <p:nvPr/>
        </p:nvSpPr>
        <p:spPr>
          <a:xfrm>
            <a:off x="0" y="-1"/>
            <a:ext cx="3678382" cy="171674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" r="-9740" b="-3898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8038F-06B7-2732-F435-9DEA674D9831}"/>
              </a:ext>
            </a:extLst>
          </p:cNvPr>
          <p:cNvSpPr txBox="1"/>
          <p:nvPr/>
        </p:nvSpPr>
        <p:spPr>
          <a:xfrm>
            <a:off x="1468738" y="11746812"/>
            <a:ext cx="22204358" cy="834497"/>
          </a:xfrm>
          <a:prstGeom prst="rect">
            <a:avLst/>
          </a:prstGeom>
          <a:solidFill>
            <a:srgbClr val="FEE8DA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cs typeface="Lucida Sans Unicode" panose="020B0602030504020204" pitchFamily="34" charset="0"/>
              </a:rPr>
              <a:t>Available Every Day – Water, fresh bread, yoghurt &amp; fresh fruit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5CAA1F-3009-436D-1676-DB022F2D40B7}"/>
              </a:ext>
            </a:extLst>
          </p:cNvPr>
          <p:cNvSpPr txBox="1"/>
          <p:nvPr/>
        </p:nvSpPr>
        <p:spPr>
          <a:xfrm>
            <a:off x="9081655" y="305200"/>
            <a:ext cx="1485595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29978"/>
                </a:solidFill>
                <a:latin typeface="Congenial Black" panose="020F0502020204030204" pitchFamily="2" charset="0"/>
              </a:rPr>
              <a:t>WEEK 1</a:t>
            </a:r>
          </a:p>
          <a:p>
            <a:pPr algn="ctr"/>
            <a:r>
              <a:rPr lang="en-GB" sz="3600" dirty="0">
                <a:solidFill>
                  <a:srgbClr val="029978"/>
                </a:solidFill>
                <a:latin typeface="Congenial" panose="020F0502020204030204" pitchFamily="2" charset="0"/>
              </a:rPr>
              <a:t>W/C: 04/11, 25/11, 16/12, 6/01, 27/01, </a:t>
            </a:r>
            <a:r>
              <a:rPr lang="en-GB" sz="3600" dirty="0">
                <a:solidFill>
                  <a:srgbClr val="C00000"/>
                </a:solidFill>
                <a:latin typeface="Congenial" panose="020F0502020204030204" pitchFamily="2" charset="0"/>
              </a:rPr>
              <a:t>17/02 Half Term</a:t>
            </a:r>
            <a:r>
              <a:rPr lang="en-GB" sz="3600" dirty="0">
                <a:solidFill>
                  <a:srgbClr val="029978"/>
                </a:solidFill>
                <a:latin typeface="Congenial" panose="020F0502020204030204" pitchFamily="2" charset="0"/>
              </a:rPr>
              <a:t>, 10/03, 31/03 </a:t>
            </a:r>
            <a:endParaRPr lang="en-GB" sz="3600" dirty="0">
              <a:solidFill>
                <a:srgbClr val="029978"/>
              </a:solidFill>
              <a:latin typeface="Congenial Black" panose="020F05020202040302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24382412" cy="13994978"/>
          </a:xfrm>
          <a:custGeom>
            <a:avLst/>
            <a:gdLst/>
            <a:ahLst/>
            <a:cxnLst/>
            <a:rect l="l" t="t" r="r" b="b"/>
            <a:pathLst>
              <a:path w="18288000" h="11978640">
                <a:moveTo>
                  <a:pt x="0" y="0"/>
                </a:moveTo>
                <a:lnTo>
                  <a:pt x="18288000" y="0"/>
                </a:lnTo>
                <a:lnTo>
                  <a:pt x="18288000" y="11978640"/>
                </a:lnTo>
                <a:lnTo>
                  <a:pt x="0" y="119786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ccc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143BC425-4698-3A03-B72E-6B31DA803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375522"/>
              </p:ext>
            </p:extLst>
          </p:nvPr>
        </p:nvGraphicFramePr>
        <p:xfrm>
          <a:off x="1089026" y="2946099"/>
          <a:ext cx="22204359" cy="84868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03063">
                  <a:extLst>
                    <a:ext uri="{9D8B030D-6E8A-4147-A177-3AD203B41FA5}">
                      <a16:colId xmlns:a16="http://schemas.microsoft.com/office/drawing/2014/main" val="2702597187"/>
                    </a:ext>
                  </a:extLst>
                </a:gridCol>
                <a:gridCol w="4052455">
                  <a:extLst>
                    <a:ext uri="{9D8B030D-6E8A-4147-A177-3AD203B41FA5}">
                      <a16:colId xmlns:a16="http://schemas.microsoft.com/office/drawing/2014/main" val="3617453660"/>
                    </a:ext>
                  </a:extLst>
                </a:gridCol>
                <a:gridCol w="4197927">
                  <a:extLst>
                    <a:ext uri="{9D8B030D-6E8A-4147-A177-3AD203B41FA5}">
                      <a16:colId xmlns:a16="http://schemas.microsoft.com/office/drawing/2014/main" val="127793063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98035666"/>
                    </a:ext>
                  </a:extLst>
                </a:gridCol>
                <a:gridCol w="4229310">
                  <a:extLst>
                    <a:ext uri="{9D8B030D-6E8A-4147-A177-3AD203B41FA5}">
                      <a16:colId xmlns:a16="http://schemas.microsoft.com/office/drawing/2014/main" val="2155528442"/>
                    </a:ext>
                  </a:extLst>
                </a:gridCol>
                <a:gridCol w="4106804">
                  <a:extLst>
                    <a:ext uri="{9D8B030D-6E8A-4147-A177-3AD203B41FA5}">
                      <a16:colId xmlns:a16="http://schemas.microsoft.com/office/drawing/2014/main" val="3192907948"/>
                    </a:ext>
                  </a:extLst>
                </a:gridCol>
              </a:tblGrid>
              <a:tr h="23276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Main Dish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Cheese &amp; Tomato Pizza served with Diced Potatoes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Pork Sausages served with Mashed </a:t>
                      </a:r>
                      <a:r>
                        <a:rPr lang="en-GB" sz="2800" b="0" kern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Potatoes </a:t>
                      </a:r>
                      <a:endParaRPr lang="en-GB" sz="2800" b="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Roast Chicken served with Roast Potatoes &amp; Gravy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Chicken Tikka Masala served with Rice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Battered Fish Fillet served with Chips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26733"/>
                  </a:ext>
                </a:extLst>
              </a:tr>
              <a:tr h="22679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Vegetarian Dish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Veggie Balls in Tomato Sauce served with Rice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Cheese &amp; Tomato Pasta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Quorn Sausages served with Roast Potatoes &amp; Gravy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Macaroni Cheese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Veggie Dippers served with Chips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33191"/>
                  </a:ext>
                </a:extLst>
              </a:tr>
              <a:tr h="11834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Jacket potato </a:t>
                      </a:r>
                    </a:p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topping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Grated Cheese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Tuna &amp; Salmon Mayonnaise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Grated Cheese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430091"/>
                  </a:ext>
                </a:extLst>
              </a:tr>
              <a:tr h="12034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Veg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Peas &amp; Sweetcorn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Peas &amp; Carrots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Vegetable Medley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Peas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71559"/>
                  </a:ext>
                </a:extLst>
              </a:tr>
              <a:tr h="1504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Yoghurt &amp; Fresh Fruit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Oatie Cookie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Chocolate &amp; Blackcurrant Sponge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Crispy Crackle Bar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Raspberry Slice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398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8A8CBC-46CB-0A2A-2DBA-C0326AB2D1C7}"/>
              </a:ext>
            </a:extLst>
          </p:cNvPr>
          <p:cNvSpPr txBox="1"/>
          <p:nvPr/>
        </p:nvSpPr>
        <p:spPr>
          <a:xfrm rot="16200000">
            <a:off x="-5297247" y="679277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6BB195"/>
                </a:solidFill>
                <a:latin typeface="Congenial Black" panose="020F0502020204030204" pitchFamily="2" charset="0"/>
              </a:rPr>
              <a:t>AUTUMN/WINTER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1DEC9-89D7-CEF7-FFB8-BC080D565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4322" y="2030558"/>
            <a:ext cx="20617486" cy="801877"/>
          </a:xfrm>
          <a:prstGeom prst="rect">
            <a:avLst/>
          </a:prstGeom>
        </p:spPr>
      </p:pic>
      <p:sp>
        <p:nvSpPr>
          <p:cNvPr id="20" name="Freeform 2">
            <a:extLst>
              <a:ext uri="{FF2B5EF4-FFF2-40B4-BE49-F238E27FC236}">
                <a16:creationId xmlns:a16="http://schemas.microsoft.com/office/drawing/2014/main" id="{B6B15E11-CB55-FF5F-19A1-057668D6C155}"/>
              </a:ext>
            </a:extLst>
          </p:cNvPr>
          <p:cNvSpPr/>
          <p:nvPr/>
        </p:nvSpPr>
        <p:spPr>
          <a:xfrm>
            <a:off x="0" y="-1"/>
            <a:ext cx="3678382" cy="171674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" r="-9740" b="-3898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8038F-06B7-2732-F435-9DEA674D9831}"/>
              </a:ext>
            </a:extLst>
          </p:cNvPr>
          <p:cNvSpPr txBox="1"/>
          <p:nvPr/>
        </p:nvSpPr>
        <p:spPr>
          <a:xfrm>
            <a:off x="1468738" y="11746812"/>
            <a:ext cx="22204358" cy="834497"/>
          </a:xfrm>
          <a:prstGeom prst="rect">
            <a:avLst/>
          </a:prstGeom>
          <a:solidFill>
            <a:srgbClr val="FEE8DA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cs typeface="Lucida Sans Unicode" panose="020B0602030504020204" pitchFamily="34" charset="0"/>
              </a:rPr>
              <a:t>Available Every Day – Water, fresh bread, yoghurt &amp; fresh fruit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5CAA1F-3009-436D-1676-DB022F2D40B7}"/>
              </a:ext>
            </a:extLst>
          </p:cNvPr>
          <p:cNvSpPr txBox="1"/>
          <p:nvPr/>
        </p:nvSpPr>
        <p:spPr>
          <a:xfrm>
            <a:off x="9081655" y="305200"/>
            <a:ext cx="1485595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29978"/>
                </a:solidFill>
                <a:latin typeface="Congenial Black" panose="020F0502020204030204" pitchFamily="2" charset="0"/>
              </a:rPr>
              <a:t>WEEK 2</a:t>
            </a:r>
          </a:p>
          <a:p>
            <a:pPr algn="ctr"/>
            <a:r>
              <a:rPr lang="en-GB" sz="3600" dirty="0">
                <a:solidFill>
                  <a:srgbClr val="029978"/>
                </a:solidFill>
                <a:latin typeface="Congenial" panose="020F0502020204030204" pitchFamily="2" charset="0"/>
              </a:rPr>
              <a:t>W/C: 11/11, 02/12, </a:t>
            </a:r>
            <a:r>
              <a:rPr lang="en-GB" sz="3600" dirty="0">
                <a:solidFill>
                  <a:srgbClr val="C00000"/>
                </a:solidFill>
                <a:latin typeface="Congenial" panose="020F0502020204030204" pitchFamily="2" charset="0"/>
              </a:rPr>
              <a:t>23/12 Christmas</a:t>
            </a:r>
            <a:r>
              <a:rPr lang="en-GB" sz="3600" dirty="0">
                <a:solidFill>
                  <a:srgbClr val="029978"/>
                </a:solidFill>
                <a:latin typeface="Congenial" panose="020F0502020204030204" pitchFamily="2" charset="0"/>
              </a:rPr>
              <a:t>, 13/01, 03/02, 24/02, 17/03 </a:t>
            </a:r>
            <a:endParaRPr lang="en-GB" sz="3600" dirty="0">
              <a:solidFill>
                <a:srgbClr val="029978"/>
              </a:solidFill>
              <a:latin typeface="Congenial Black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2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24382412" cy="13994978"/>
          </a:xfrm>
          <a:custGeom>
            <a:avLst/>
            <a:gdLst/>
            <a:ahLst/>
            <a:cxnLst/>
            <a:rect l="l" t="t" r="r" b="b"/>
            <a:pathLst>
              <a:path w="18288000" h="11978640">
                <a:moveTo>
                  <a:pt x="0" y="0"/>
                </a:moveTo>
                <a:lnTo>
                  <a:pt x="18288000" y="0"/>
                </a:lnTo>
                <a:lnTo>
                  <a:pt x="18288000" y="11978640"/>
                </a:lnTo>
                <a:lnTo>
                  <a:pt x="0" y="1197864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GB" dirty="0"/>
              <a:t> ccc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143BC425-4698-3A03-B72E-6B31DA803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3594"/>
              </p:ext>
            </p:extLst>
          </p:nvPr>
        </p:nvGraphicFramePr>
        <p:xfrm>
          <a:off x="1089026" y="2946099"/>
          <a:ext cx="22204359" cy="84868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03063">
                  <a:extLst>
                    <a:ext uri="{9D8B030D-6E8A-4147-A177-3AD203B41FA5}">
                      <a16:colId xmlns:a16="http://schemas.microsoft.com/office/drawing/2014/main" val="2702597187"/>
                    </a:ext>
                  </a:extLst>
                </a:gridCol>
                <a:gridCol w="4052455">
                  <a:extLst>
                    <a:ext uri="{9D8B030D-6E8A-4147-A177-3AD203B41FA5}">
                      <a16:colId xmlns:a16="http://schemas.microsoft.com/office/drawing/2014/main" val="3617453660"/>
                    </a:ext>
                  </a:extLst>
                </a:gridCol>
                <a:gridCol w="4197927">
                  <a:extLst>
                    <a:ext uri="{9D8B030D-6E8A-4147-A177-3AD203B41FA5}">
                      <a16:colId xmlns:a16="http://schemas.microsoft.com/office/drawing/2014/main" val="127793063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98035666"/>
                    </a:ext>
                  </a:extLst>
                </a:gridCol>
                <a:gridCol w="4229310">
                  <a:extLst>
                    <a:ext uri="{9D8B030D-6E8A-4147-A177-3AD203B41FA5}">
                      <a16:colId xmlns:a16="http://schemas.microsoft.com/office/drawing/2014/main" val="2155528442"/>
                    </a:ext>
                  </a:extLst>
                </a:gridCol>
                <a:gridCol w="4106804">
                  <a:extLst>
                    <a:ext uri="{9D8B030D-6E8A-4147-A177-3AD203B41FA5}">
                      <a16:colId xmlns:a16="http://schemas.microsoft.com/office/drawing/2014/main" val="3192907948"/>
                    </a:ext>
                  </a:extLst>
                </a:gridCol>
              </a:tblGrid>
              <a:tr h="23276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Main Dish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Crispy Chicken Goujons in a B</a:t>
                      </a:r>
                      <a:r>
                        <a:rPr lang="en-GB" sz="2800" b="0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 with Lettuce &amp; Mayo served with Diced Potatoes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Macaroni Cheese 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Roast Beef served with Roast Potatoes &amp; Gravy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Beef Pasta Bolognese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Chicken Fillet served with</a:t>
                      </a:r>
                    </a:p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Herby Diced Potatoes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26733"/>
                  </a:ext>
                </a:extLst>
              </a:tr>
              <a:tr h="22679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Vegetarian Dish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Veggie Pasta Bolognese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strike="noStrike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Cheese &amp; Vegetable Bake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Quorn Sausages served with Roast Potatoes &amp; Gravy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Chickpea &amp; Vegetable Masala served with Rice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Cheese </a:t>
                      </a:r>
                      <a:r>
                        <a:rPr lang="en-GB" sz="2800" b="0" kern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&amp; Onion Pasty </a:t>
                      </a:r>
                      <a:r>
                        <a:rPr lang="en-GB" sz="2800" b="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served with Herby Diced Potatoes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33191"/>
                  </a:ext>
                </a:extLst>
              </a:tr>
              <a:tr h="11834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Jacket potato </a:t>
                      </a:r>
                    </a:p>
                    <a:p>
                      <a:pPr algn="ctr" fontAlgn="ctr"/>
                      <a:r>
                        <a:rPr lang="en-GB" sz="18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topping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Grated Cheese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Tuna Mayonnaise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kern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Grated Cheese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430091"/>
                  </a:ext>
                </a:extLst>
              </a:tr>
              <a:tr h="12034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Veg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Peas &amp; Sweetcorn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Peas &amp; Carrots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Vegetable Medley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Peas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Baked Beans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71559"/>
                  </a:ext>
                </a:extLst>
              </a:tr>
              <a:tr h="1504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Bierstadt" panose="020B000402020202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B1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Yoghurt &amp; Fresh Fruit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8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Apple Sponge Cake served with Custard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E0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Crispy Crackle Bar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F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Original Flapjack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7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Mixed Berry Muffin</a:t>
                      </a:r>
                    </a:p>
                  </a:txBody>
                  <a:tcPr marL="35560" marR="35560" marT="35560" marB="35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398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8A8CBC-46CB-0A2A-2DBA-C0326AB2D1C7}"/>
              </a:ext>
            </a:extLst>
          </p:cNvPr>
          <p:cNvSpPr txBox="1"/>
          <p:nvPr/>
        </p:nvSpPr>
        <p:spPr>
          <a:xfrm rot="16200000">
            <a:off x="-5297247" y="679277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6BB195"/>
                </a:solidFill>
                <a:latin typeface="Congenial Black" panose="020F0502020204030204" pitchFamily="2" charset="0"/>
              </a:rPr>
              <a:t>AUTUMN/WINTER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1DEC9-89D7-CEF7-FFB8-BC080D565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4322" y="2030558"/>
            <a:ext cx="20617486" cy="801877"/>
          </a:xfrm>
          <a:prstGeom prst="rect">
            <a:avLst/>
          </a:prstGeom>
        </p:spPr>
      </p:pic>
      <p:sp>
        <p:nvSpPr>
          <p:cNvPr id="20" name="Freeform 2">
            <a:extLst>
              <a:ext uri="{FF2B5EF4-FFF2-40B4-BE49-F238E27FC236}">
                <a16:creationId xmlns:a16="http://schemas.microsoft.com/office/drawing/2014/main" id="{B6B15E11-CB55-FF5F-19A1-057668D6C155}"/>
              </a:ext>
            </a:extLst>
          </p:cNvPr>
          <p:cNvSpPr/>
          <p:nvPr/>
        </p:nvSpPr>
        <p:spPr>
          <a:xfrm>
            <a:off x="0" y="-1"/>
            <a:ext cx="3678382" cy="171674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" r="-9740" b="-38982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68038F-06B7-2732-F435-9DEA674D9831}"/>
              </a:ext>
            </a:extLst>
          </p:cNvPr>
          <p:cNvSpPr txBox="1"/>
          <p:nvPr/>
        </p:nvSpPr>
        <p:spPr>
          <a:xfrm>
            <a:off x="1468738" y="11746812"/>
            <a:ext cx="22204358" cy="834497"/>
          </a:xfrm>
          <a:prstGeom prst="rect">
            <a:avLst/>
          </a:prstGeom>
          <a:solidFill>
            <a:srgbClr val="FEE8DA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cs typeface="Lucida Sans Unicode" panose="020B0602030504020204" pitchFamily="34" charset="0"/>
              </a:rPr>
              <a:t>Available Every Day – Water, fresh bread, yoghurt &amp; fresh fruit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5CAA1F-3009-436D-1676-DB022F2D40B7}"/>
              </a:ext>
            </a:extLst>
          </p:cNvPr>
          <p:cNvSpPr txBox="1"/>
          <p:nvPr/>
        </p:nvSpPr>
        <p:spPr>
          <a:xfrm>
            <a:off x="9081655" y="305200"/>
            <a:ext cx="1485595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029978"/>
                </a:solidFill>
                <a:latin typeface="Congenial Black" panose="020F0502020204030204" pitchFamily="2" charset="0"/>
              </a:rPr>
              <a:t>WEEK 3</a:t>
            </a:r>
          </a:p>
          <a:p>
            <a:pPr algn="ctr"/>
            <a:r>
              <a:rPr lang="en-GB" sz="3600" dirty="0">
                <a:solidFill>
                  <a:srgbClr val="029978"/>
                </a:solidFill>
                <a:latin typeface="Congenial" panose="020F0502020204030204" pitchFamily="2" charset="0"/>
              </a:rPr>
              <a:t>W/C: 18/11, 9/12, </a:t>
            </a:r>
            <a:r>
              <a:rPr lang="en-GB" sz="3600" dirty="0">
                <a:solidFill>
                  <a:srgbClr val="C00000"/>
                </a:solidFill>
                <a:latin typeface="Congenial" panose="020F0502020204030204" pitchFamily="2" charset="0"/>
              </a:rPr>
              <a:t>30/12 Christmas</a:t>
            </a:r>
            <a:r>
              <a:rPr lang="en-GB" sz="3600" dirty="0">
                <a:solidFill>
                  <a:srgbClr val="029978"/>
                </a:solidFill>
                <a:latin typeface="Congenial" panose="020F0502020204030204" pitchFamily="2" charset="0"/>
              </a:rPr>
              <a:t>, 20/01, 10/02, 03/03, 24/03 </a:t>
            </a:r>
            <a:endParaRPr lang="en-GB" sz="3600" dirty="0">
              <a:solidFill>
                <a:srgbClr val="029978"/>
              </a:solidFill>
              <a:latin typeface="Congenial Black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04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7368f7-51a3-4b5a-9c87-db6a3646de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F5E648BE7D254BB4F0C4C76F993842" ma:contentTypeVersion="18" ma:contentTypeDescription="Create a new document." ma:contentTypeScope="" ma:versionID="0b55efb63fb88eb1246f609c8f49995c">
  <xsd:schema xmlns:xsd="http://www.w3.org/2001/XMLSchema" xmlns:xs="http://www.w3.org/2001/XMLSchema" xmlns:p="http://schemas.microsoft.com/office/2006/metadata/properties" xmlns:ns3="df8db991-9b0d-4592-986a-a55f5711662a" xmlns:ns4="317368f7-51a3-4b5a-9c87-db6a3646de74" targetNamespace="http://schemas.microsoft.com/office/2006/metadata/properties" ma:root="true" ma:fieldsID="6e36fea2b46b10d26c01ab81fabfe5c6" ns3:_="" ns4:_="">
    <xsd:import namespace="df8db991-9b0d-4592-986a-a55f5711662a"/>
    <xsd:import namespace="317368f7-51a3-4b5a-9c87-db6a3646de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db991-9b0d-4592-986a-a55f571166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368f7-51a3-4b5a-9c87-db6a3646d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68640-305C-421D-83CB-977A2ED0BDC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f8db991-9b0d-4592-986a-a55f5711662a"/>
    <ds:schemaRef ds:uri="http://purl.org/dc/elements/1.1/"/>
    <ds:schemaRef ds:uri="http://schemas.microsoft.com/office/2006/metadata/properties"/>
    <ds:schemaRef ds:uri="317368f7-51a3-4b5a-9c87-db6a3646de7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5AAF2F-8773-4A9E-9CCD-8D15A6566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8db991-9b0d-4592-986a-a55f5711662a"/>
    <ds:schemaRef ds:uri="317368f7-51a3-4b5a-9c87-db6a3646de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8C5CDE-4FCA-4E28-B4D2-6E355539D70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10258</TotalTime>
  <Words>469</Words>
  <Application>Microsoft Office PowerPoint</Application>
  <PresentationFormat>Custom</PresentationFormat>
  <Paragraphs>163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Bierstadt</vt:lpstr>
      <vt:lpstr>Calibri</vt:lpstr>
      <vt:lpstr>Calibri Light</vt:lpstr>
      <vt:lpstr>Congenial</vt:lpstr>
      <vt:lpstr>Congenial Black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Leatherland</dc:creator>
  <cp:lastModifiedBy>Vikki Riggs-moulden</cp:lastModifiedBy>
  <cp:revision>29</cp:revision>
  <dcterms:created xsi:type="dcterms:W3CDTF">2023-12-14T14:44:14Z</dcterms:created>
  <dcterms:modified xsi:type="dcterms:W3CDTF">2024-10-10T17:03:28Z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Theme:3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0x0101007FF5E648BE7D254BB4F0C4C76F993842</vt:lpwstr>
  </property>
</Properties>
</file>